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25"/>
    <p:restoredTop sz="96327"/>
  </p:normalViewPr>
  <p:slideViewPr>
    <p:cSldViewPr snapToGrid="0" snapToObjects="1">
      <p:cViewPr>
        <p:scale>
          <a:sx n="115" d="100"/>
          <a:sy n="115" d="100"/>
        </p:scale>
        <p:origin x="728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ontserrat" pitchFamily="2" charset="77"/>
                <a:cs typeface="Times New Roman" panose="02020603050405020304" pitchFamily="18" charset="0"/>
              </a:rPr>
              <a:t>Time Series Analysis and Modelling on Hourly Usage of Electricity.</a:t>
            </a:r>
            <a:br>
              <a:rPr lang="en-US" dirty="0">
                <a:latin typeface="Montserrat" pitchFamily="2" charset="77"/>
                <a:cs typeface="Times New Roman" panose="02020603050405020304" pitchFamily="18" charset="0"/>
              </a:rPr>
            </a:br>
            <a:endParaRPr lang="en-US" dirty="0">
              <a:latin typeface="Montserrat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0703" y="2348058"/>
            <a:ext cx="8389575" cy="1752600"/>
          </a:xfrm>
        </p:spPr>
        <p:txBody>
          <a:bodyPr/>
          <a:lstStyle/>
          <a:p>
            <a:r>
              <a:rPr lang="en-US" dirty="0">
                <a:latin typeface="Montserrat Medium" pitchFamily="2" charset="77"/>
                <a:cs typeface="Times New Roman" panose="02020603050405020304" pitchFamily="18" charset="0"/>
              </a:rPr>
              <a:t>Final Term Project</a:t>
            </a:r>
          </a:p>
          <a:p>
            <a:r>
              <a:rPr lang="en-US" dirty="0">
                <a:latin typeface="Montserrat Medium" pitchFamily="2" charset="77"/>
                <a:cs typeface="Times New Roman" panose="02020603050405020304" pitchFamily="18" charset="0"/>
              </a:rPr>
              <a:t>Dr. Reza Jafari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B8459-9F17-071D-7DD4-8115DF3A946D}"/>
              </a:ext>
            </a:extLst>
          </p:cNvPr>
          <p:cNvSpPr txBox="1"/>
          <p:nvPr/>
        </p:nvSpPr>
        <p:spPr>
          <a:xfrm>
            <a:off x="7364896" y="5814391"/>
            <a:ext cx="458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  <a:cs typeface="Times New Roman" panose="02020603050405020304" pitchFamily="18" charset="0"/>
              </a:rPr>
              <a:t>Atharva Haldankar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640011"/>
            <a:ext cx="10483326" cy="975070"/>
          </a:xfrm>
        </p:spPr>
        <p:txBody>
          <a:bodyPr/>
          <a:lstStyle/>
          <a:p>
            <a:r>
              <a:rPr lang="en-US" dirty="0"/>
              <a:t>Naïve 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A39CE0-2A45-2243-C72A-57440B9F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292" y="2063553"/>
            <a:ext cx="4908019" cy="458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AF19AD-6367-F54C-4FF8-B5BC7EA6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293" y="3429000"/>
            <a:ext cx="4908019" cy="495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BCF446-482A-53DE-9969-0151FFF7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7" y="1583592"/>
            <a:ext cx="4109973" cy="33576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A637D3-7A1A-740A-384B-89FA5C7FF738}"/>
              </a:ext>
            </a:extLst>
          </p:cNvPr>
          <p:cNvSpPr txBox="1"/>
          <p:nvPr/>
        </p:nvSpPr>
        <p:spPr>
          <a:xfrm>
            <a:off x="7227691" y="3029006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Forecast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B26EA-7D54-15A1-5580-10A741BE7EDA}"/>
              </a:ext>
            </a:extLst>
          </p:cNvPr>
          <p:cNvSpPr txBox="1"/>
          <p:nvPr/>
        </p:nvSpPr>
        <p:spPr>
          <a:xfrm>
            <a:off x="7142925" y="1615081"/>
            <a:ext cx="155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Prediction </a:t>
            </a:r>
          </a:p>
        </p:txBody>
      </p:sp>
    </p:spTree>
    <p:extLst>
      <p:ext uri="{BB962C8B-B14F-4D97-AF65-F5344CB8AC3E}">
        <p14:creationId xmlns:p14="http://schemas.microsoft.com/office/powerpoint/2010/main" val="360983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640011"/>
            <a:ext cx="10483326" cy="975070"/>
          </a:xfrm>
        </p:spPr>
        <p:txBody>
          <a:bodyPr/>
          <a:lstStyle/>
          <a:p>
            <a:r>
              <a:rPr lang="en-US" dirty="0"/>
              <a:t>Drift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5B2F7-E74D-D117-D5AB-CD65733B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482725"/>
            <a:ext cx="4316730" cy="3526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BFA22-F3A9-34E2-55D3-E5A35EDF0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60" y="2015131"/>
            <a:ext cx="4904569" cy="385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41DD0-7457-8B2E-E911-BD9026466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460" y="2970350"/>
            <a:ext cx="5229053" cy="538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DB568A-C18C-95EC-6EAE-9882730AF65E}"/>
              </a:ext>
            </a:extLst>
          </p:cNvPr>
          <p:cNvSpPr txBox="1"/>
          <p:nvPr/>
        </p:nvSpPr>
        <p:spPr>
          <a:xfrm>
            <a:off x="7672602" y="1630440"/>
            <a:ext cx="155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Prediction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3A60D-9B66-A27D-CE76-E301F48B7F9C}"/>
              </a:ext>
            </a:extLst>
          </p:cNvPr>
          <p:cNvSpPr txBox="1"/>
          <p:nvPr/>
        </p:nvSpPr>
        <p:spPr>
          <a:xfrm>
            <a:off x="7834844" y="2604469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Forecast </a:t>
            </a:r>
          </a:p>
        </p:txBody>
      </p:sp>
    </p:spTree>
    <p:extLst>
      <p:ext uri="{BB962C8B-B14F-4D97-AF65-F5344CB8AC3E}">
        <p14:creationId xmlns:p14="http://schemas.microsoft.com/office/powerpoint/2010/main" val="177237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640011"/>
            <a:ext cx="10483326" cy="975070"/>
          </a:xfrm>
        </p:spPr>
        <p:txBody>
          <a:bodyPr/>
          <a:lstStyle/>
          <a:p>
            <a:r>
              <a:rPr lang="en-US" dirty="0"/>
              <a:t>SES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0F7FD-912E-6A7B-B86D-BCBD4C63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49" y="2230755"/>
            <a:ext cx="4652285" cy="456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6319F-4764-F8E0-6B97-5FCEF49A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49" y="3428998"/>
            <a:ext cx="4590394" cy="456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70FFE8-7CF1-7E2B-9E00-82A69A628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7" y="1506536"/>
            <a:ext cx="4490085" cy="384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A7149B-2B12-D1DE-7031-CC6F1BF2843C}"/>
              </a:ext>
            </a:extLst>
          </p:cNvPr>
          <p:cNvSpPr txBox="1"/>
          <p:nvPr/>
        </p:nvSpPr>
        <p:spPr>
          <a:xfrm>
            <a:off x="7787149" y="1801095"/>
            <a:ext cx="155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Prediction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090D4-106A-013C-F379-F0450C0C39CD}"/>
              </a:ext>
            </a:extLst>
          </p:cNvPr>
          <p:cNvSpPr txBox="1"/>
          <p:nvPr/>
        </p:nvSpPr>
        <p:spPr>
          <a:xfrm>
            <a:off x="7756204" y="3059666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Forecast </a:t>
            </a:r>
          </a:p>
        </p:txBody>
      </p:sp>
    </p:spTree>
    <p:extLst>
      <p:ext uri="{BB962C8B-B14F-4D97-AF65-F5344CB8AC3E}">
        <p14:creationId xmlns:p14="http://schemas.microsoft.com/office/powerpoint/2010/main" val="404134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00657"/>
            <a:ext cx="10483326" cy="975070"/>
          </a:xfrm>
        </p:spPr>
        <p:txBody>
          <a:bodyPr/>
          <a:lstStyle/>
          <a:p>
            <a:r>
              <a:rPr lang="en-US" dirty="0"/>
              <a:t>Multiple Linear Regression (MLR)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6BCA9E-3304-A61E-619F-2DAA9DCC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375727"/>
            <a:ext cx="4382135" cy="4106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4F1E1-B29D-CB76-11CB-1E908E8C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21" y="2661188"/>
            <a:ext cx="4335145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58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00657"/>
            <a:ext cx="10483326" cy="975070"/>
          </a:xfrm>
        </p:spPr>
        <p:txBody>
          <a:bodyPr/>
          <a:lstStyle/>
          <a:p>
            <a:r>
              <a:rPr lang="en-US" dirty="0"/>
              <a:t>ARMA, ARIMA &amp; SARIMA Order Determination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669C5-EC31-2958-C03D-3C0F316B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5809"/>
            <a:ext cx="5010615" cy="3194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2B2709-F41D-D954-3D13-C0AB724A6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038"/>
          <a:stretch/>
        </p:blipFill>
        <p:spPr bwMode="auto">
          <a:xfrm>
            <a:off x="774912" y="1520693"/>
            <a:ext cx="4310043" cy="3189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31828B9-CB28-92E7-F958-F632A89140B4}"/>
              </a:ext>
            </a:extLst>
          </p:cNvPr>
          <p:cNvSpPr/>
          <p:nvPr/>
        </p:nvSpPr>
        <p:spPr>
          <a:xfrm>
            <a:off x="1712764" y="2145107"/>
            <a:ext cx="372513" cy="2471498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03EE511C-670B-6C57-A8C8-C8A731E60E57}"/>
              </a:ext>
            </a:extLst>
          </p:cNvPr>
          <p:cNvSpPr/>
          <p:nvPr/>
        </p:nvSpPr>
        <p:spPr>
          <a:xfrm>
            <a:off x="3423423" y="2145107"/>
            <a:ext cx="501806" cy="2471497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86C8E09-EDEC-93EE-B69C-AE87373DDA97}"/>
              </a:ext>
            </a:extLst>
          </p:cNvPr>
          <p:cNvSpPr/>
          <p:nvPr/>
        </p:nvSpPr>
        <p:spPr>
          <a:xfrm rot="5400000">
            <a:off x="2580787" y="1131128"/>
            <a:ext cx="401443" cy="3068025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82419C4F-949F-EBAE-B38F-D3301D85CA2A}"/>
              </a:ext>
            </a:extLst>
          </p:cNvPr>
          <p:cNvSpPr/>
          <p:nvPr/>
        </p:nvSpPr>
        <p:spPr>
          <a:xfrm rot="5400000">
            <a:off x="2580786" y="785440"/>
            <a:ext cx="401443" cy="3068025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57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00657"/>
            <a:ext cx="10483326" cy="975070"/>
          </a:xfrm>
        </p:spPr>
        <p:txBody>
          <a:bodyPr/>
          <a:lstStyle/>
          <a:p>
            <a:r>
              <a:rPr lang="en-US" dirty="0"/>
              <a:t>Levenberg Marquardt Algorithm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6EC78-54E9-96A3-16EF-9DF2E21E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275399"/>
            <a:ext cx="4508478" cy="4073022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75DF249-2413-1172-7DF0-5E81D8D9D5F2}"/>
              </a:ext>
            </a:extLst>
          </p:cNvPr>
          <p:cNvSpPr/>
          <p:nvPr/>
        </p:nvSpPr>
        <p:spPr>
          <a:xfrm rot="5400000">
            <a:off x="2874399" y="1131850"/>
            <a:ext cx="468352" cy="4594301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9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00657"/>
            <a:ext cx="10483326" cy="975070"/>
          </a:xfrm>
        </p:spPr>
        <p:txBody>
          <a:bodyPr/>
          <a:lstStyle/>
          <a:p>
            <a:r>
              <a:rPr lang="en-US" dirty="0"/>
              <a:t>ARMA(2,0)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6EC78-54E9-96A3-16EF-9DF2E21E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1" y="1375727"/>
            <a:ext cx="4192196" cy="3787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17C49-186E-36D5-ACA4-2A71759F8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59" y="2012184"/>
            <a:ext cx="3439209" cy="234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9C0DED-8270-112E-F264-170C97AE59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230" y="2012184"/>
            <a:ext cx="3556770" cy="23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56A654-CDA2-6AD9-FEAC-62BA9A9BD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550" y="4352264"/>
            <a:ext cx="4645025" cy="8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00657"/>
            <a:ext cx="10483326" cy="975070"/>
          </a:xfrm>
        </p:spPr>
        <p:txBody>
          <a:bodyPr/>
          <a:lstStyle/>
          <a:p>
            <a:r>
              <a:rPr lang="en-US" dirty="0"/>
              <a:t>ARIMA(0,12,1)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B185F5-2F62-CE9C-7761-AD6CC47D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97" y="1375727"/>
            <a:ext cx="4271344" cy="3104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1EE307-07AC-0777-DEE2-0031AA04B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6" y="4479838"/>
            <a:ext cx="4271343" cy="9004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435C0-A326-BC29-39E1-0DC2761D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932" y="1841125"/>
            <a:ext cx="3858474" cy="2641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47FFED-E40E-6617-61B7-D751553D5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406" y="1841126"/>
            <a:ext cx="3455997" cy="26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0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00657"/>
            <a:ext cx="10483326" cy="975070"/>
          </a:xfrm>
        </p:spPr>
        <p:txBody>
          <a:bodyPr/>
          <a:lstStyle/>
          <a:p>
            <a:r>
              <a:rPr lang="en-US" dirty="0"/>
              <a:t>SARIMA(0,1,1)</a:t>
            </a:r>
            <a:r>
              <a:rPr lang="en-US" baseline="-25000" dirty="0"/>
              <a:t>12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5C2AD-D702-E18F-6B99-A3E7D30F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375727"/>
            <a:ext cx="4572395" cy="2706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1F80A-E308-E38E-FEEC-15A149764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37" y="4082413"/>
            <a:ext cx="4572395" cy="571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A45556-E42C-DB94-38FA-8EB617BD4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7" y="4653685"/>
            <a:ext cx="4572373" cy="571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9C31F2-D177-68ED-A586-8B937CCF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873" y="1375727"/>
            <a:ext cx="4572373" cy="37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1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00657"/>
            <a:ext cx="10483326" cy="975070"/>
          </a:xfrm>
        </p:spPr>
        <p:txBody>
          <a:bodyPr/>
          <a:lstStyle/>
          <a:p>
            <a:r>
              <a:rPr lang="en-US" dirty="0"/>
              <a:t>Models Summary.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47D15-E483-93B8-3177-F28CCCB98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285589"/>
              </p:ext>
            </p:extLst>
          </p:nvPr>
        </p:nvGraphicFramePr>
        <p:xfrm>
          <a:off x="1951463" y="1906859"/>
          <a:ext cx="7950821" cy="3256154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589988">
                  <a:extLst>
                    <a:ext uri="{9D8B030D-6E8A-4147-A177-3AD203B41FA5}">
                      <a16:colId xmlns:a16="http://schemas.microsoft.com/office/drawing/2014/main" val="407927197"/>
                    </a:ext>
                  </a:extLst>
                </a:gridCol>
                <a:gridCol w="1589988">
                  <a:extLst>
                    <a:ext uri="{9D8B030D-6E8A-4147-A177-3AD203B41FA5}">
                      <a16:colId xmlns:a16="http://schemas.microsoft.com/office/drawing/2014/main" val="2405235478"/>
                    </a:ext>
                  </a:extLst>
                </a:gridCol>
                <a:gridCol w="1589988">
                  <a:extLst>
                    <a:ext uri="{9D8B030D-6E8A-4147-A177-3AD203B41FA5}">
                      <a16:colId xmlns:a16="http://schemas.microsoft.com/office/drawing/2014/main" val="913415674"/>
                    </a:ext>
                  </a:extLst>
                </a:gridCol>
                <a:gridCol w="1589988">
                  <a:extLst>
                    <a:ext uri="{9D8B030D-6E8A-4147-A177-3AD203B41FA5}">
                      <a16:colId xmlns:a16="http://schemas.microsoft.com/office/drawing/2014/main" val="2597655878"/>
                    </a:ext>
                  </a:extLst>
                </a:gridCol>
                <a:gridCol w="1590869">
                  <a:extLst>
                    <a:ext uri="{9D8B030D-6E8A-4147-A177-3AD203B41FA5}">
                      <a16:colId xmlns:a16="http://schemas.microsoft.com/office/drawing/2014/main" val="2206629583"/>
                    </a:ext>
                  </a:extLst>
                </a:gridCol>
              </a:tblGrid>
              <a:tr h="5920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 Prediction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Forecast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Variance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Prediction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Variance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Forecast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6870133"/>
                  </a:ext>
                </a:extLst>
              </a:tr>
              <a:tr h="296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Average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0.1932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0.8372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9069131"/>
                  </a:ext>
                </a:extLst>
              </a:tr>
              <a:tr h="296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Naïve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0.1373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1428423"/>
                  </a:ext>
                </a:extLst>
              </a:tr>
              <a:tr h="296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Drift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1.3735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475206"/>
                  </a:ext>
                </a:extLst>
              </a:tr>
              <a:tr h="296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Holt Winters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0.7407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0.7407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0480885"/>
                  </a:ext>
                </a:extLst>
              </a:tr>
              <a:tr h="296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0.8007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0.8007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6893863"/>
                  </a:ext>
                </a:extLst>
              </a:tr>
              <a:tr h="296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MLR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44910"/>
                  </a:ext>
                </a:extLst>
              </a:tr>
              <a:tr h="296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ARMA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0.7493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0.1610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0.7046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0.1358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503373"/>
                  </a:ext>
                </a:extLst>
              </a:tr>
              <a:tr h="296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ARIMA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205673.58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4.3627 X 10</a:t>
                      </a:r>
                      <a:r>
                        <a:rPr lang="en-US" sz="1200" baseline="30000">
                          <a:effectLst/>
                        </a:rPr>
                        <a:t>59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205673.58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3.6057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5423061"/>
                  </a:ext>
                </a:extLst>
              </a:tr>
              <a:tr h="29601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SARIMA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0.7604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0.1684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0.7604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0.1662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9259321"/>
                  </a:ext>
                </a:extLst>
              </a:tr>
            </a:tbl>
          </a:graphicData>
        </a:graphic>
      </p:graphicFrame>
      <p:sp>
        <p:nvSpPr>
          <p:cNvPr id="13" name="Frame 12">
            <a:extLst>
              <a:ext uri="{FF2B5EF4-FFF2-40B4-BE49-F238E27FC236}">
                <a16:creationId xmlns:a16="http://schemas.microsoft.com/office/drawing/2014/main" id="{2BCBF62E-DEB7-31F7-F028-EAAE9A30E4B0}"/>
              </a:ext>
            </a:extLst>
          </p:cNvPr>
          <p:cNvSpPr/>
          <p:nvPr/>
        </p:nvSpPr>
        <p:spPr>
          <a:xfrm rot="5400000">
            <a:off x="5723364" y="136604"/>
            <a:ext cx="407020" cy="7950822"/>
          </a:xfrm>
          <a:prstGeom prst="fram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9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original data set consist records the electricity usage for every 15 minutes.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Since 15 minutes is a very small time span, the data was converted to hourly usage.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Two more predictors were added i.e., Season and Holiday.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Season consists numbers from 1-4 &amp; holiday consists of 0-1.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final data consists of 17592 observations and 5 columns.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the data.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00657"/>
            <a:ext cx="10483326" cy="975070"/>
          </a:xfrm>
        </p:spPr>
        <p:txBody>
          <a:bodyPr/>
          <a:lstStyle/>
          <a:p>
            <a:r>
              <a:rPr lang="en-US" dirty="0"/>
              <a:t>Final Model Selection &amp; h-step Prediction.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C8F4C-BBD9-0B0B-996F-6E7673529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44" y="1375726"/>
            <a:ext cx="4908658" cy="38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9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00657"/>
            <a:ext cx="10483326" cy="97507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F3A05F85-7575-663F-50E9-9614ECCD27E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10515600" cy="34745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Since the MLR had the least mean square error for the forecast and the prediction, it is the best fit for this data set.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This model has also performed very well while making the h-step predictions.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forecasting the multiple linear regression can be used to forecast the electricity usage for the given day and time.</a:t>
            </a:r>
          </a:p>
        </p:txBody>
      </p:sp>
    </p:spTree>
    <p:extLst>
      <p:ext uri="{BB962C8B-B14F-4D97-AF65-F5344CB8AC3E}">
        <p14:creationId xmlns:p14="http://schemas.microsoft.com/office/powerpoint/2010/main" val="4232205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2453930"/>
            <a:ext cx="10483326" cy="97507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5270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72328"/>
            <a:ext cx="10824141" cy="975070"/>
          </a:xfrm>
        </p:spPr>
        <p:txBody>
          <a:bodyPr/>
          <a:lstStyle/>
          <a:p>
            <a:r>
              <a:rPr lang="en-US" dirty="0"/>
              <a:t>Dependent variable VS time and ACF/PACF.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29BD0-DE88-0D2F-D184-3269CE4D3B7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54337" y="1835564"/>
            <a:ext cx="4226094" cy="3475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C8D75-6B9D-B1C4-9DA5-FADDCBCB5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01" y="1835564"/>
            <a:ext cx="5435762" cy="34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5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CC74B4-6425-E60B-5118-222B6D3B8AC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54337" y="1752600"/>
            <a:ext cx="3884255" cy="2720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A83D3-C67B-582B-0233-845A74255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120" y="1752598"/>
            <a:ext cx="2556290" cy="3437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C83D1-AA0B-DB49-1EFB-469F89C57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257" y="1752599"/>
            <a:ext cx="4255388" cy="27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5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Decomposition.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65C831-59A7-B2D2-2F69-A16A4CD244A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17926" y="1690686"/>
            <a:ext cx="5053281" cy="3322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12FED-D92B-8F0B-4B8A-2B467F79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816" y="1482643"/>
            <a:ext cx="4294436" cy="353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3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640011"/>
            <a:ext cx="10483326" cy="975070"/>
          </a:xfrm>
        </p:spPr>
        <p:txBody>
          <a:bodyPr/>
          <a:lstStyle/>
          <a:p>
            <a:r>
              <a:rPr lang="en-US" dirty="0"/>
              <a:t>Seasonally adjusted and detrended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B0EDE-F377-68BA-8ECF-5A295746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04" y="1691058"/>
            <a:ext cx="3445564" cy="2831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75048-E908-7663-AB73-2B0603D11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31" y="1690872"/>
            <a:ext cx="3445565" cy="2832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D823CD-7B5E-175B-C87E-719F1A719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65" y="4674553"/>
            <a:ext cx="5208270" cy="4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8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640011"/>
            <a:ext cx="10483326" cy="975070"/>
          </a:xfrm>
        </p:spPr>
        <p:txBody>
          <a:bodyPr/>
          <a:lstStyle/>
          <a:p>
            <a:r>
              <a:rPr lang="en-US" dirty="0"/>
              <a:t>Holt Winters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C99F2-A6BD-7561-0354-731DF7D46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09" y="4214882"/>
            <a:ext cx="6281504" cy="10919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8D9098-20DA-5163-0E63-40E38AB29B95}"/>
              </a:ext>
            </a:extLst>
          </p:cNvPr>
          <p:cNvSpPr/>
          <p:nvPr/>
        </p:nvSpPr>
        <p:spPr>
          <a:xfrm>
            <a:off x="3856382" y="4562060"/>
            <a:ext cx="1083365" cy="19878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F1485E-8597-77F3-642A-D8A4F5B10FA6}"/>
              </a:ext>
            </a:extLst>
          </p:cNvPr>
          <p:cNvSpPr/>
          <p:nvPr/>
        </p:nvSpPr>
        <p:spPr>
          <a:xfrm>
            <a:off x="6467065" y="4562060"/>
            <a:ext cx="1196005" cy="19878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CEB64-4AE4-1482-9E4B-7B7C6166F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72" y="1400379"/>
            <a:ext cx="3775367" cy="27283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F1930-AEC7-27FF-FC11-3F7E70252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174" y="1299452"/>
            <a:ext cx="3422254" cy="284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2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640011"/>
            <a:ext cx="10483326" cy="975070"/>
          </a:xfrm>
        </p:spPr>
        <p:txBody>
          <a:bodyPr/>
          <a:lstStyle/>
          <a:p>
            <a:r>
              <a:rPr lang="en-US" dirty="0"/>
              <a:t>Feature Selection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1C249A-921B-04D7-8A67-D56F1800F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1475933"/>
            <a:ext cx="5731510" cy="454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C14681-4041-F0D4-8377-D9F519E31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10" y="1929958"/>
            <a:ext cx="3862070" cy="3535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1A0161-5351-5D5D-240B-53092D028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847" y="1380462"/>
            <a:ext cx="4329988" cy="40361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199348-DFE3-5E07-F031-25DA90E09CB4}"/>
              </a:ext>
            </a:extLst>
          </p:cNvPr>
          <p:cNvSpPr/>
          <p:nvPr/>
        </p:nvSpPr>
        <p:spPr>
          <a:xfrm>
            <a:off x="7743207" y="5273063"/>
            <a:ext cx="874260" cy="14356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A6A315-6A93-7485-9D38-BB98488D43CE}"/>
              </a:ext>
            </a:extLst>
          </p:cNvPr>
          <p:cNvSpPr/>
          <p:nvPr/>
        </p:nvSpPr>
        <p:spPr>
          <a:xfrm>
            <a:off x="2056174" y="1700738"/>
            <a:ext cx="1331459" cy="162895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DF012B-DEB0-8A10-F336-4BE1EF9BE63E}"/>
              </a:ext>
            </a:extLst>
          </p:cNvPr>
          <p:cNvSpPr/>
          <p:nvPr/>
        </p:nvSpPr>
        <p:spPr>
          <a:xfrm>
            <a:off x="1276165" y="4320209"/>
            <a:ext cx="2808155" cy="173414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3734E2-7632-062F-D160-F1766A421570}"/>
              </a:ext>
            </a:extLst>
          </p:cNvPr>
          <p:cNvSpPr/>
          <p:nvPr/>
        </p:nvSpPr>
        <p:spPr>
          <a:xfrm>
            <a:off x="9731828" y="1672976"/>
            <a:ext cx="627017" cy="1119881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9C1D9-D720-3843-05E2-1F0443CF15FA}"/>
              </a:ext>
            </a:extLst>
          </p:cNvPr>
          <p:cNvSpPr/>
          <p:nvPr/>
        </p:nvSpPr>
        <p:spPr>
          <a:xfrm>
            <a:off x="4534263" y="2232917"/>
            <a:ext cx="627017" cy="1119881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36435"/>
            <a:ext cx="10483326" cy="975070"/>
          </a:xfrm>
        </p:spPr>
        <p:txBody>
          <a:bodyPr/>
          <a:lstStyle/>
          <a:p>
            <a:r>
              <a:rPr lang="en-US" dirty="0"/>
              <a:t>Average 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5A631-8ADE-48AD-F8EF-96E1C717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9862"/>
            <a:ext cx="4274112" cy="459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3E2962-0FDE-8D68-FDFF-4AD8968101D4}"/>
              </a:ext>
            </a:extLst>
          </p:cNvPr>
          <p:cNvSpPr txBox="1"/>
          <p:nvPr/>
        </p:nvSpPr>
        <p:spPr>
          <a:xfrm>
            <a:off x="7456914" y="1700178"/>
            <a:ext cx="155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Prediction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A35BF5-FCAF-7992-24DD-C75F0242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97454"/>
            <a:ext cx="4380213" cy="4599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D9A27A-8254-F65F-BA89-BA072AB060FB}"/>
              </a:ext>
            </a:extLst>
          </p:cNvPr>
          <p:cNvSpPr txBox="1"/>
          <p:nvPr/>
        </p:nvSpPr>
        <p:spPr>
          <a:xfrm>
            <a:off x="7594730" y="3228122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Forecast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93CABD-107E-2C4F-83C6-CE1350F8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6" y="1511505"/>
            <a:ext cx="4262475" cy="34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0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300</Words>
  <Application>Microsoft Macintosh PowerPoint</Application>
  <PresentationFormat>Widescreen</PresentationFormat>
  <Paragraphs>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Montserrat</vt:lpstr>
      <vt:lpstr>Montserrat Thin</vt:lpstr>
      <vt:lpstr>Times New Roman</vt:lpstr>
      <vt:lpstr>Office Theme</vt:lpstr>
      <vt:lpstr>2_Office Theme</vt:lpstr>
      <vt:lpstr>Time Series Analysis and Modelling on Hourly Usage of Electricity. </vt:lpstr>
      <vt:lpstr>Describing the data.</vt:lpstr>
      <vt:lpstr>Dependent variable VS time and ACF/PACF.</vt:lpstr>
      <vt:lpstr>Stationarity.</vt:lpstr>
      <vt:lpstr>Time Series Decomposition.</vt:lpstr>
      <vt:lpstr>Seasonally adjusted and detrended data.</vt:lpstr>
      <vt:lpstr>Holt Winters Method</vt:lpstr>
      <vt:lpstr>Feature Selection </vt:lpstr>
      <vt:lpstr>Average Method</vt:lpstr>
      <vt:lpstr>Naïve Method</vt:lpstr>
      <vt:lpstr>Drift Method</vt:lpstr>
      <vt:lpstr>SES Method</vt:lpstr>
      <vt:lpstr>Multiple Linear Regression (MLR)</vt:lpstr>
      <vt:lpstr>ARMA, ARIMA &amp; SARIMA Order Determination </vt:lpstr>
      <vt:lpstr>Levenberg Marquardt Algorithm </vt:lpstr>
      <vt:lpstr>ARMA(2,0)</vt:lpstr>
      <vt:lpstr>ARIMA(0,12,1)</vt:lpstr>
      <vt:lpstr>SARIMA(0,1,1)12</vt:lpstr>
      <vt:lpstr>Models Summary.</vt:lpstr>
      <vt:lpstr>Final Model Selection &amp; h-step Prediction.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Atharva Haldankar</cp:lastModifiedBy>
  <cp:revision>30</cp:revision>
  <dcterms:created xsi:type="dcterms:W3CDTF">2020-03-10T16:22:03Z</dcterms:created>
  <dcterms:modified xsi:type="dcterms:W3CDTF">2022-05-04T19:33:55Z</dcterms:modified>
</cp:coreProperties>
</file>